
<file path=[Content_Types].xml><?xml version="1.0" encoding="utf-8"?>
<Types xmlns="http://schemas.openxmlformats.org/package/2006/content-types"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4353" r:id="rId1"/>
  </p:sldMasterIdLst>
  <p:notesMasterIdLst>
    <p:notesMasterId r:id="rId8"/>
  </p:notesMasterIdLst>
  <p:sldIdLst>
    <p:sldId id="341" r:id="rId2"/>
    <p:sldId id="354" r:id="rId3"/>
    <p:sldId id="336" r:id="rId4"/>
    <p:sldId id="342" r:id="rId5"/>
    <p:sldId id="343" r:id="rId6"/>
    <p:sldId id="356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94CABB0A-BABF-4C7E-8477-12EA3CC136D8}">
          <p14:sldIdLst>
            <p14:sldId id="341"/>
            <p14:sldId id="354"/>
            <p14:sldId id="336"/>
            <p14:sldId id="342"/>
            <p14:sldId id="343"/>
            <p14:sldId id="356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66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515" autoAdjust="0"/>
    <p:restoredTop sz="94660"/>
  </p:normalViewPr>
  <p:slideViewPr>
    <p:cSldViewPr snapToGrid="0">
      <p:cViewPr varScale="1">
        <p:scale>
          <a:sx n="122" d="100"/>
          <a:sy n="122" d="100"/>
        </p:scale>
        <p:origin x="120" y="2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575A23-8854-4BE2-BB7F-6B245A1C2E2C}" type="datetimeFigureOut">
              <a:rPr lang="en-US" smtClean="0"/>
              <a:t>7/28/2022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8687DC4-BA37-4759-8DCB-AAFC4473561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609384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38942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286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0799877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6183552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164869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68775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154868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376459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419184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9740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962953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80437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238517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52675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180146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255456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7/28/2022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91042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48A87A34-81AB-432B-8DAE-1953F412C126}" type="datetimeFigureOut">
              <a:rPr lang="en-US" smtClean="0"/>
              <a:pPr/>
              <a:t>7/28/2022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5557373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4354" r:id="rId1"/>
    <p:sldLayoutId id="2147484355" r:id="rId2"/>
    <p:sldLayoutId id="2147484356" r:id="rId3"/>
    <p:sldLayoutId id="2147484357" r:id="rId4"/>
    <p:sldLayoutId id="2147484358" r:id="rId5"/>
    <p:sldLayoutId id="2147484359" r:id="rId6"/>
    <p:sldLayoutId id="2147484360" r:id="rId7"/>
    <p:sldLayoutId id="2147484361" r:id="rId8"/>
    <p:sldLayoutId id="2147484362" r:id="rId9"/>
    <p:sldLayoutId id="2147484363" r:id="rId10"/>
    <p:sldLayoutId id="2147484364" r:id="rId11"/>
    <p:sldLayoutId id="2147484365" r:id="rId12"/>
    <p:sldLayoutId id="2147484366" r:id="rId13"/>
    <p:sldLayoutId id="2147484367" r:id="rId14"/>
    <p:sldLayoutId id="2147484368" r:id="rId15"/>
    <p:sldLayoutId id="2147484369" r:id="rId16"/>
    <p:sldLayoutId id="2147484370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bridgespan.org/insights/library/organizational-effectiveness/unproductive-meetings-maybe-its-your-agenda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ublicdomainpictures.net/view-image.php?image=20848&amp;picture=dollars-background" TargetMode="External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0919AD6A-5786-4748-9E23-E0FB3DB437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1939" y="850343"/>
            <a:ext cx="8610600" cy="1293028"/>
          </a:xfrm>
        </p:spPr>
        <p:txBody>
          <a:bodyPr>
            <a:normAutofit fontScale="90000"/>
          </a:bodyPr>
          <a:lstStyle/>
          <a:p>
            <a:pPr algn="ctr"/>
            <a:r>
              <a:rPr lang="en-US" sz="4000" dirty="0">
                <a:solidFill>
                  <a:schemeClr val="bg1"/>
                </a:solidFill>
                <a:latin typeface="Algerian" panose="04020705040A02060702" pitchFamily="82" charset="0"/>
              </a:rPr>
              <a:t>Jermyn Borough 	Council Meeting</a:t>
            </a:r>
            <a:endParaRPr lang="en-US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F51C3E7-1764-4ED1-8D38-1FD521143EF6}"/>
              </a:ext>
            </a:extLst>
          </p:cNvPr>
          <p:cNvSpPr txBox="1"/>
          <p:nvPr/>
        </p:nvSpPr>
        <p:spPr>
          <a:xfrm>
            <a:off x="2922954" y="3244334"/>
            <a:ext cx="6096000" cy="110799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6600" dirty="0">
                <a:solidFill>
                  <a:schemeClr val="bg1"/>
                </a:solidFill>
                <a:latin typeface="Algerian" panose="04020705040A02060702" pitchFamily="82" charset="0"/>
              </a:rPr>
              <a:t>6/16/22</a:t>
            </a:r>
            <a:endParaRPr lang="en-US" sz="6600" dirty="0"/>
          </a:p>
        </p:txBody>
      </p:sp>
    </p:spTree>
    <p:extLst>
      <p:ext uri="{BB962C8B-B14F-4D97-AF65-F5344CB8AC3E}">
        <p14:creationId xmlns:p14="http://schemas.microsoft.com/office/powerpoint/2010/main" val="21205307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D324B2-BDF5-40AA-A38A-AF59FB9CB7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31500" y="334782"/>
            <a:ext cx="8534400" cy="95712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solidFill>
                  <a:schemeClr val="tx1"/>
                </a:solidFill>
                <a:latin typeface="Copperplate Gothic Bold" panose="020E0705020206020404" pitchFamily="34" charset="0"/>
              </a:rPr>
              <a:t>Meeting Agenda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79E0C47B-86FD-46F5-A8B6-57F331DC08A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8108972" y="1462246"/>
            <a:ext cx="2667000" cy="266700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4A4966AB-63E6-46ED-B71A-3054C8B98BA4}"/>
              </a:ext>
            </a:extLst>
          </p:cNvPr>
          <p:cNvSpPr txBox="1"/>
          <p:nvPr/>
        </p:nvSpPr>
        <p:spPr>
          <a:xfrm>
            <a:off x="2906583" y="989925"/>
            <a:ext cx="6094520" cy="53499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6350" marR="0" indent="-6350" algn="ctr">
              <a:lnSpc>
                <a:spcPct val="107000"/>
              </a:lnSpc>
              <a:spcBef>
                <a:spcPts val="0"/>
              </a:spcBef>
              <a:spcAft>
                <a:spcPts val="1015"/>
              </a:spcAft>
            </a:pPr>
            <a:r>
              <a:rPr lang="en-US" sz="1200" b="1" kern="0" dirty="0">
                <a:solidFill>
                  <a:srgbClr val="000000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June 16, 2022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CALL TO ORDER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PLEDGE OF ALLEGIANCE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ROLL CALL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PREVIOUS MEETING MINUTES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TREASURER REPORT/BILLS PAYABLE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CORRESPONDENCE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PUBLIC COMMENT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COMCAST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PROFESSIONAL REPORTS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FIRE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EMA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SOLICITOR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CODE ENFORCEMENT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ZONING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ENGINEER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TAX COLLECTOR</a:t>
            </a:r>
          </a:p>
          <a:p>
            <a:pPr marL="457200" marR="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MAYOR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COMMITTEE REPORTS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POLICE STUDY UPDATE-FRANK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JERMYN HEADSTART PLAYGROUND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R&amp;L SITE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SAFETY OF WASHINGTON AVE TREES (PLANNING COMM CONCERN)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VACANCY BOARD APPOINTMENT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"/>
            </a:pPr>
            <a:r>
              <a:rPr lang="en-US" sz="12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NEW BUSINESS</a:t>
            </a:r>
          </a:p>
        </p:txBody>
      </p:sp>
    </p:spTree>
    <p:extLst>
      <p:ext uri="{BB962C8B-B14F-4D97-AF65-F5344CB8AC3E}">
        <p14:creationId xmlns:p14="http://schemas.microsoft.com/office/powerpoint/2010/main" val="358716025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2516EA58-C05A-4187-861D-AEF94D6297D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837473B0-CC2E-450A-ABE3-18F120FF3D39}">
                <a1611:picAttrSrcUrl xmlns:a1611="http://schemas.microsoft.com/office/drawing/2016/11/main" r:id="rId3"/>
              </a:ext>
            </a:extLst>
          </a:blip>
          <a:stretch>
            <a:fillRect/>
          </a:stretch>
        </p:blipFill>
        <p:spPr>
          <a:xfrm>
            <a:off x="763481" y="4588084"/>
            <a:ext cx="10644326" cy="2123434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6" y="494950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2464732" y="1171764"/>
            <a:ext cx="6744749" cy="101566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2000" dirty="0">
                <a:solidFill>
                  <a:schemeClr val="bg1"/>
                </a:solidFill>
                <a:latin typeface="Arial" panose="020B0604020202020204" pitchFamily="34" charset="0"/>
              </a:rPr>
              <a:t>6/16</a:t>
            </a:r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/22</a:t>
            </a:r>
          </a:p>
          <a:p>
            <a:pPr algn="ctr"/>
            <a:r>
              <a:rPr lang="en-US" sz="20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ASSETS</a:t>
            </a:r>
          </a:p>
          <a:p>
            <a:pPr algn="l"/>
            <a:endParaRPr lang="en-US" sz="2000" b="0" i="0" u="none" strike="noStrike" baseline="0" dirty="0">
              <a:latin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598C9768-25E0-44EE-BF74-B1C9C67B89D6}"/>
              </a:ext>
            </a:extLst>
          </p:cNvPr>
          <p:cNvSpPr txBox="1"/>
          <p:nvPr/>
        </p:nvSpPr>
        <p:spPr>
          <a:xfrm>
            <a:off x="2464732" y="1903516"/>
            <a:ext cx="6094520" cy="230832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Checking/Savings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DPW 				     10,726.47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Capital Reserve - Police 					4,701.82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Crime Watch Fund 						   222.69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Community 			   379,696.34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General Fund - FNB 		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5,265.62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Holiday Lights Fund 						1,374.09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1069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0C5F2A5-3600-4828-90CD-8C79B16E0CE7}"/>
              </a:ext>
            </a:extLst>
          </p:cNvPr>
          <p:cNvSpPr txBox="1"/>
          <p:nvPr/>
        </p:nvSpPr>
        <p:spPr>
          <a:xfrm>
            <a:off x="1939683" y="963685"/>
            <a:ext cx="8100105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4000" b="0" i="0" u="none" strike="noStrike" baseline="0" dirty="0">
                <a:solidFill>
                  <a:schemeClr val="bg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endParaRPr lang="en-US" sz="4000" b="1" i="0" u="none" strike="noStrike" baseline="0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27034A90-AC52-4004-A507-AC6F3D80C1FD}"/>
              </a:ext>
            </a:extLst>
          </p:cNvPr>
          <p:cNvSpPr txBox="1"/>
          <p:nvPr/>
        </p:nvSpPr>
        <p:spPr>
          <a:xfrm>
            <a:off x="3118281" y="1720840"/>
            <a:ext cx="6094520" cy="341632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General Fund 				1,001.93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Liquid Fuels 				     33,827.86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Paving Fund 					1,012.33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Recycling 					5,005.46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Investment - Refuse 						2,601.28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Liquid Fuels - FNB 				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53,751.10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Petty Cash 								   231.00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Recreations Fund 					     19,991.24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Recycling - Community 		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     </a:t>
            </a:r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10,063.44</a:t>
            </a: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Refuse Checking - FNB 				    144,962.25</a:t>
            </a:r>
          </a:p>
          <a:p>
            <a:pPr algn="l"/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l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Total Checking/Savings 				     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674,434.92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51862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8EA39CFE-CA01-42EB-B84B-4BCC08CFB209}"/>
              </a:ext>
            </a:extLst>
          </p:cNvPr>
          <p:cNvSpPr/>
          <p:nvPr/>
        </p:nvSpPr>
        <p:spPr>
          <a:xfrm>
            <a:off x="2936144" y="255799"/>
            <a:ext cx="6107185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4000" dirty="0">
                <a:solidFill>
                  <a:schemeClr val="bg1"/>
                </a:solidFill>
                <a:latin typeface="Copperplate Gothic Bold" panose="020E0705020206020404" pitchFamily="34" charset="0"/>
              </a:rPr>
              <a:t>Treasurer’s report</a:t>
            </a:r>
            <a:endParaRPr lang="en-US" sz="4000" dirty="0">
              <a:solidFill>
                <a:schemeClr val="bg1"/>
              </a:solidFill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FE4F200-B419-4175-A04A-F79DD4FA4219}"/>
              </a:ext>
            </a:extLst>
          </p:cNvPr>
          <p:cNvSpPr txBox="1"/>
          <p:nvPr/>
        </p:nvSpPr>
        <p:spPr>
          <a:xfrm>
            <a:off x="1146898" y="2764477"/>
            <a:ext cx="9127222" cy="64633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n-US" sz="1800" b="0" i="0" u="none" strike="noStrike" baseline="0" dirty="0">
                <a:solidFill>
                  <a:schemeClr val="bg1"/>
                </a:solidFill>
                <a:latin typeface="Arial" panose="020B0604020202020204" pitchFamily="34" charset="0"/>
              </a:rPr>
              <a:t>200000 · Accounts Payable 		</a:t>
            </a:r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</a:rPr>
              <a:t>29,722.62</a:t>
            </a:r>
            <a:endParaRPr lang="en-US" sz="1800" b="0" i="0" u="none" strike="noStrike" baseline="0" dirty="0">
              <a:solidFill>
                <a:schemeClr val="bg1"/>
              </a:solidFill>
              <a:latin typeface="Arial" panose="020B0604020202020204" pitchFamily="34" charset="0"/>
            </a:endParaRPr>
          </a:p>
          <a:p>
            <a:pPr algn="just"/>
            <a:r>
              <a:rPr lang="en-US" dirty="0">
                <a:solidFill>
                  <a:schemeClr val="bg1"/>
                </a:solidFill>
                <a:latin typeface="Arial" panose="020B0604020202020204" pitchFamily="34" charset="0"/>
                <a:cs typeface="Calibri" panose="020F0502020204030204" pitchFamily="34" charset="0"/>
              </a:rPr>
              <a:t>							Long Term Debt		   328,205.09</a:t>
            </a:r>
            <a:endParaRPr lang="en-US" sz="3200" b="1" dirty="0">
              <a:solidFill>
                <a:schemeClr val="bg1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629818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gradFill>
          <a:gsLst>
            <a:gs pos="0">
              <a:schemeClr val="accent1">
                <a:lumMod val="60000"/>
                <a:lumOff val="4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>
            <a:extLst>
              <a:ext uri="{FF2B5EF4-FFF2-40B4-BE49-F238E27FC236}">
                <a16:creationId xmlns:a16="http://schemas.microsoft.com/office/drawing/2014/main" id="{6238BF8B-0DF7-4ACE-B1F3-847B344ADA0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31234" y="519952"/>
            <a:ext cx="9329531" cy="56251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51370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random/>
      </p:transition>
    </mc:Choice>
    <mc:Fallback xmlns="">
      <p:transition spd="slow">
        <p:random/>
      </p:transition>
    </mc:Fallback>
  </mc:AlternateContent>
</p:sld>
</file>

<file path=ppt/theme/theme1.xml><?xml version="1.0" encoding="utf-8"?>
<a:theme xmlns:a="http://schemas.openxmlformats.org/drawingml/2006/main" name="Slice">
  <a:themeElements>
    <a:clrScheme name="Slice">
      <a:dk1>
        <a:sysClr val="windowText" lastClr="000000"/>
      </a:dk1>
      <a:lt1>
        <a:sysClr val="window" lastClr="FFFFFF"/>
      </a:lt1>
      <a:dk2>
        <a:srgbClr val="146194"/>
      </a:dk2>
      <a:lt2>
        <a:srgbClr val="76DBF4"/>
      </a:lt2>
      <a:accent1>
        <a:srgbClr val="052F61"/>
      </a:accent1>
      <a:accent2>
        <a:srgbClr val="A50E82"/>
      </a:accent2>
      <a:accent3>
        <a:srgbClr val="14967C"/>
      </a:accent3>
      <a:accent4>
        <a:srgbClr val="6A9E1F"/>
      </a:accent4>
      <a:accent5>
        <a:srgbClr val="E87D37"/>
      </a:accent5>
      <a:accent6>
        <a:srgbClr val="C62324"/>
      </a:accent6>
      <a:hlink>
        <a:srgbClr val="0D2E46"/>
      </a:hlink>
      <a:folHlink>
        <a:srgbClr val="356A95"/>
      </a:folHlink>
    </a:clrScheme>
    <a:fontScheme name="Slice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Slic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3FEC7C6-62A9-40C4-99D2-581AACACAA2F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6531</TotalTime>
  <Words>275</Words>
  <Application>Microsoft Office PowerPoint</Application>
  <PresentationFormat>Widescreen</PresentationFormat>
  <Paragraphs>57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Algerian</vt:lpstr>
      <vt:lpstr>Arial</vt:lpstr>
      <vt:lpstr>Calibri</vt:lpstr>
      <vt:lpstr>Century Gothic</vt:lpstr>
      <vt:lpstr>Copperplate Gothic Bold</vt:lpstr>
      <vt:lpstr>Symbol</vt:lpstr>
      <vt:lpstr>Wingdings 3</vt:lpstr>
      <vt:lpstr>Slice</vt:lpstr>
      <vt:lpstr>Jermyn Borough  Council Meeting</vt:lpstr>
      <vt:lpstr>Meeting Agenda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Jermyn Borough Council Meeting</dc:title>
  <dc:creator>Dan Markey</dc:creator>
  <cp:lastModifiedBy>Jermyn Borough</cp:lastModifiedBy>
  <cp:revision>116</cp:revision>
  <dcterms:created xsi:type="dcterms:W3CDTF">2019-10-03T16:39:17Z</dcterms:created>
  <dcterms:modified xsi:type="dcterms:W3CDTF">2022-07-28T13:18:02Z</dcterms:modified>
</cp:coreProperties>
</file>